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handoutMasterIdLst>
    <p:handoutMasterId r:id="rId12"/>
  </p:handoutMasterIdLst>
  <p:sldIdLst>
    <p:sldId id="256" r:id="rId2"/>
    <p:sldId id="273" r:id="rId3"/>
    <p:sldId id="274" r:id="rId4"/>
    <p:sldId id="276" r:id="rId5"/>
    <p:sldId id="275" r:id="rId6"/>
    <p:sldId id="270" r:id="rId7"/>
    <p:sldId id="262" r:id="rId8"/>
    <p:sldId id="263" r:id="rId9"/>
    <p:sldId id="277"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5000" autoAdjust="0"/>
  </p:normalViewPr>
  <p:slideViewPr>
    <p:cSldViewPr>
      <p:cViewPr varScale="1">
        <p:scale>
          <a:sx n="63" d="100"/>
          <a:sy n="63" d="100"/>
        </p:scale>
        <p:origin x="804" y="56"/>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6ACB66-EAB9-4D45-9F9C-28EA120D791D}" type="datetimeFigureOut">
              <a:rPr lang="en-US"/>
              <a:t>2/29/2024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837A6B-DAA4-4C2D-AEAB-4E9E70095794}" type="slidenum">
              <a:rPr/>
              <a:t>‹#›</a:t>
            </a:fld>
            <a:endParaRPr/>
          </a:p>
        </p:txBody>
      </p:sp>
    </p:spTree>
    <p:extLst>
      <p:ext uri="{BB962C8B-B14F-4D97-AF65-F5344CB8AC3E}">
        <p14:creationId xmlns:p14="http://schemas.microsoft.com/office/powerpoint/2010/main" val="2921545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79D970-AC71-40CF-8717-2E4EAB5207AF}" type="datetimeFigureOut">
              <a:rPr lang="en-US"/>
              <a:t>2/29/2024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66150-FA26-45B5-BF0B-186B42A09DC9}" type="slidenum">
              <a:rPr/>
              <a:t>‹#›</a:t>
            </a:fld>
            <a:endParaRPr/>
          </a:p>
        </p:txBody>
      </p:sp>
    </p:spTree>
    <p:extLst>
      <p:ext uri="{BB962C8B-B14F-4D97-AF65-F5344CB8AC3E}">
        <p14:creationId xmlns:p14="http://schemas.microsoft.com/office/powerpoint/2010/main" val="14594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13" name="Rectangle 12"/>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bwMode="hidden">
          <a:xfrm>
            <a:off x="0" y="4810562"/>
            <a:ext cx="12188825" cy="20474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905000"/>
            <a:ext cx="9144000" cy="2667000"/>
          </a:xfrm>
        </p:spPr>
        <p:txBody>
          <a:bodyPr>
            <a:norm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522413" y="5029200"/>
            <a:ext cx="8229600" cy="1143000"/>
          </a:xfrm>
        </p:spPr>
        <p:txBody>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2/29/2024</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useBgFill="1">
        <p:nvSpPr>
          <p:cNvPr id="20" name="Freeform 9"/>
          <p:cNvSpPr>
            <a:spLocks/>
          </p:cNvSpPr>
          <p:nvPr/>
        </p:nvSpPr>
        <p:spPr bwMode="white">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2/29/2024</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1" y="0"/>
            <a:ext cx="9314539" cy="6858000"/>
          </a:xfrm>
          <a:prstGeom prst="rect">
            <a:avLst/>
          </a:prstGeom>
        </p:spPr>
      </p:pic>
      <p:sp>
        <p:nvSpPr>
          <p:cNvPr id="8" name="Rectangle 7"/>
          <p:cNvSpPr/>
          <p:nvPr/>
        </p:nvSpPr>
        <p:spPr bwMode="hidden">
          <a:xfrm>
            <a:off x="1" y="1"/>
            <a:ext cx="9218611"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9"/>
          <p:cNvSpPr>
            <a:spLocks/>
          </p:cNvSpPr>
          <p:nvPr/>
        </p:nvSpPr>
        <p:spPr bwMode="hidden">
          <a:xfrm rot="5400000">
            <a:off x="5885540" y="3333074"/>
            <a:ext cx="685800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Vertical Title 1"/>
          <p:cNvSpPr>
            <a:spLocks noGrp="1"/>
          </p:cNvSpPr>
          <p:nvPr>
            <p:ph type="title" orient="vert"/>
          </p:nvPr>
        </p:nvSpPr>
        <p:spPr>
          <a:xfrm>
            <a:off x="9558667"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85800"/>
            <a:ext cx="7460842"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2/29/2024</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2/29/2024</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0" y="0"/>
            <a:ext cx="12188825" cy="4810561"/>
          </a:xfrm>
          <a:prstGeom prst="rect">
            <a:avLst/>
          </a:prstGeom>
        </p:spPr>
      </p:pic>
      <p:sp>
        <p:nvSpPr>
          <p:cNvPr id="18" name="Rectangle 17"/>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2360" y="1905000"/>
            <a:ext cx="9142999" cy="2667000"/>
          </a:xfrm>
        </p:spPr>
        <p:txBody>
          <a:bodyPr anchor="b">
            <a:no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2" y="5029200"/>
            <a:ext cx="82296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2/29/2024</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p:nvSpPr>
          <p:cNvPr id="16" name="Freeform 9"/>
          <p:cNvSpPr>
            <a:spLocks/>
          </p:cNvSpPr>
          <p:nvPr/>
        </p:nvSpPr>
        <p:spPr bwMode="hidden">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6552" cy="4267200"/>
          </a:xfrm>
        </p:spPr>
        <p:txBody>
          <a:bodyPr>
            <a:normAutofit/>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905000"/>
            <a:ext cx="4416552" cy="4267200"/>
          </a:xfrm>
        </p:spPr>
        <p:txBody>
          <a:bodyPr>
            <a:normAutofit/>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2/29/2024</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416552" cy="3429001"/>
          </a:xfrm>
        </p:spPr>
        <p:txBody>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baseline="0"/>
            </a:lvl8pPr>
            <a:lvl9pPr marL="192024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743200"/>
            <a:ext cx="4416552" cy="3429001"/>
          </a:xfrm>
        </p:spPr>
        <p:txBody>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52466975-C014-42E5-BFA6-B8D5FDD3B81F}" type="datetimeFigureOut">
              <a:rPr lang="en-US"/>
              <a:t>2/29/2024</a:t>
            </a:fld>
            <a:endParaRPr/>
          </a:p>
        </p:txBody>
      </p:sp>
      <p:sp>
        <p:nvSpPr>
          <p:cNvPr id="9" name="Slide Number Placeholder 8"/>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52466975-C014-42E5-BFA6-B8D5FDD3B81F}" type="datetimeFigureOut">
              <a:rPr lang="en-US"/>
              <a:t>2/29/2024</a:t>
            </a:fld>
            <a:endParaRPr/>
          </a:p>
        </p:txBody>
      </p:sp>
      <p:sp>
        <p:nvSpPr>
          <p:cNvPr id="5" name="Slide Number Placeholder 4"/>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5" name="Rectangle 4"/>
          <p:cNvSpPr/>
          <p:nvPr/>
        </p:nvSpPr>
        <p:spPr bwMode="hidden">
          <a:xfrm>
            <a:off x="0" y="1"/>
            <a:ext cx="12188825"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52466975-C014-42E5-BFA6-B8D5FDD3B81F}" type="datetimeFigureOut">
              <a:rPr lang="en-US"/>
              <a:t>2/29/2024</a:t>
            </a:fld>
            <a:endParaRPr/>
          </a:p>
        </p:txBody>
      </p:sp>
      <p:sp>
        <p:nvSpPr>
          <p:cNvPr id="4" name="Slide Number Placeholder 3"/>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15"/>
          <p:cNvSpPr>
            <a:spLocks/>
          </p:cNvSpPr>
          <p:nvPr/>
        </p:nvSpPr>
        <p:spPr bwMode="auto">
          <a:xfrm>
            <a:off x="4494212"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675568" y="2087880"/>
            <a:ext cx="5791200" cy="38862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2/29/2024</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15"/>
          <p:cNvSpPr>
            <a:spLocks/>
          </p:cNvSpPr>
          <p:nvPr/>
        </p:nvSpPr>
        <p:spPr bwMode="auto">
          <a:xfrm>
            <a:off x="1522413"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06880" y="2087880"/>
            <a:ext cx="5784978" cy="3886200"/>
          </a:xfrm>
          <a:solidFill>
            <a:schemeClr val="bg2">
              <a:lumMod val="40000"/>
              <a:lumOff val="60000"/>
            </a:schemeClr>
          </a:solidFill>
        </p:spPr>
        <p:txBody>
          <a:bodyPr>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2/29/2024</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189723"/>
            <a:ext cx="9144000" cy="1144556"/>
          </a:xfrm>
          <a:prstGeom prst="rect">
            <a:avLst/>
          </a:prstGeom>
        </p:spPr>
        <p:txBody>
          <a:bodyPr vert="horz" lIns="91440" tIns="45720" rIns="91440" bIns="45720" rtlCol="0" anchor="b">
            <a:normAutofit/>
          </a:bodyPr>
          <a:lstStyle/>
          <a:p>
            <a:r>
              <a:rPr lang="en-US"/>
              <a:t>Click to edit Master title style</a:t>
            </a:r>
            <a:endParaRPr/>
          </a:p>
        </p:txBody>
      </p:sp>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a:stretch/>
        </p:blipFill>
        <p:spPr bwMode="hidden">
          <a:xfrm>
            <a:off x="0" y="1628776"/>
            <a:ext cx="12188825" cy="5229225"/>
          </a:xfrm>
          <a:prstGeom prst="rect">
            <a:avLst/>
          </a:prstGeom>
          <a:noFill/>
          <a:ln>
            <a:noFill/>
          </a:ln>
        </p:spPr>
      </p:pic>
      <p:sp>
        <p:nvSpPr>
          <p:cNvPr id="17" name="Rectangle 16"/>
          <p:cNvSpPr/>
          <p:nvPr/>
        </p:nvSpPr>
        <p:spPr bwMode="hidden">
          <a:xfrm>
            <a:off x="0" y="1535908"/>
            <a:ext cx="12188825" cy="5322093"/>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p:cNvSpPr>
            <a:spLocks noGrp="1"/>
          </p:cNvSpPr>
          <p:nvPr>
            <p:ph type="body" idx="1"/>
          </p:nvPr>
        </p:nvSpPr>
        <p:spPr>
          <a:xfrm>
            <a:off x="1522413"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20898"/>
            <a:ext cx="7010399" cy="236030"/>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08721" y="6420898"/>
            <a:ext cx="964036" cy="236030"/>
          </a:xfrm>
          <a:prstGeom prst="rect">
            <a:avLst/>
          </a:prstGeom>
        </p:spPr>
        <p:txBody>
          <a:bodyPr vert="horz" lIns="91440" tIns="45720" rIns="91440" bIns="45720" rtlCol="0" anchor="ctr"/>
          <a:lstStyle>
            <a:lvl1pPr algn="r">
              <a:defRPr sz="1100">
                <a:solidFill>
                  <a:schemeClr val="tx1"/>
                </a:solidFill>
              </a:defRPr>
            </a:lvl1pPr>
          </a:lstStyle>
          <a:p>
            <a:fld id="{52466975-C014-42E5-BFA6-B8D5FDD3B81F}" type="datetimeFigureOut">
              <a:rPr lang="en-US" smtClean="0"/>
              <a:pPr/>
              <a:t>2/29/2024</a:t>
            </a:fld>
            <a:endParaRPr lang="en-US"/>
          </a:p>
        </p:txBody>
      </p:sp>
      <p:sp>
        <p:nvSpPr>
          <p:cNvPr id="6" name="Slide Number Placeholder 5"/>
          <p:cNvSpPr>
            <a:spLocks noGrp="1"/>
          </p:cNvSpPr>
          <p:nvPr>
            <p:ph type="sldNum" sz="quarter" idx="4"/>
          </p:nvPr>
        </p:nvSpPr>
        <p:spPr>
          <a:xfrm>
            <a:off x="10027920" y="6420898"/>
            <a:ext cx="638493" cy="236030"/>
          </a:xfrm>
          <a:prstGeom prst="rect">
            <a:avLst/>
          </a:prstGeom>
        </p:spPr>
        <p:txBody>
          <a:bodyPr vert="horz" lIns="91440" tIns="45720" rIns="91440" bIns="45720" rtlCol="0" anchor="ctr"/>
          <a:lstStyle>
            <a:lvl1pPr algn="r">
              <a:defRPr sz="1100">
                <a:solidFill>
                  <a:schemeClr val="tx1"/>
                </a:solidFill>
              </a:defRPr>
            </a:lvl1pPr>
          </a:lstStyle>
          <a:p>
            <a:fld id="{693B167E-EA96-4147-81DE-549160052C22}" type="slidenum">
              <a:rPr lang="en-US" smtClean="0"/>
              <a:pPr/>
              <a:t>‹#›</a:t>
            </a:fld>
            <a:endParaRPr lang="en-US"/>
          </a:p>
        </p:txBody>
      </p:sp>
      <p:sp>
        <p:nvSpPr>
          <p:cNvPr id="38" name="Freeform 9"/>
          <p:cNvSpPr>
            <a:spLocks/>
          </p:cNvSpPr>
          <p:nvPr/>
        </p:nvSpPr>
        <p:spPr bwMode="white">
          <a:xfrm>
            <a:off x="1057" y="1470256"/>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DUSTBIN FOR SMART CITY</a:t>
            </a:r>
          </a:p>
        </p:txBody>
      </p:sp>
      <p:sp>
        <p:nvSpPr>
          <p:cNvPr id="3" name="Subtitle 2"/>
          <p:cNvSpPr>
            <a:spLocks noGrp="1"/>
          </p:cNvSpPr>
          <p:nvPr>
            <p:ph type="subTitle" idx="1"/>
          </p:nvPr>
        </p:nvSpPr>
        <p:spPr/>
        <p:txBody>
          <a:bodyPr/>
          <a:lstStyle/>
          <a:p>
            <a:r>
              <a:rPr lang="en-US" dirty="0"/>
              <a:t>INTRODUCTION TO INTELLIGENT SYSTEMS</a:t>
            </a:r>
          </a:p>
          <a:p>
            <a:endParaRPr lang="en-US" dirty="0"/>
          </a:p>
        </p:txBody>
      </p:sp>
      <p:sp>
        <p:nvSpPr>
          <p:cNvPr id="4" name="TextBox 3">
            <a:extLst>
              <a:ext uri="{FF2B5EF4-FFF2-40B4-BE49-F238E27FC236}">
                <a16:creationId xmlns:a16="http://schemas.microsoft.com/office/drawing/2014/main" id="{A7013613-87F0-D023-889E-CA3D4D493783}"/>
              </a:ext>
            </a:extLst>
          </p:cNvPr>
          <p:cNvSpPr txBox="1"/>
          <p:nvPr/>
        </p:nvSpPr>
        <p:spPr>
          <a:xfrm>
            <a:off x="10245" y="6444734"/>
            <a:ext cx="3024336" cy="369332"/>
          </a:xfrm>
          <a:prstGeom prst="rect">
            <a:avLst/>
          </a:prstGeom>
          <a:noFill/>
        </p:spPr>
        <p:txBody>
          <a:bodyPr wrap="square" rtlCol="0">
            <a:spAutoFit/>
          </a:bodyPr>
          <a:lstStyle/>
          <a:p>
            <a:r>
              <a:rPr lang="en-US" dirty="0"/>
              <a:t>Made by: Ishika Singh</a:t>
            </a:r>
            <a:endParaRPr lang="en-IN" dirty="0"/>
          </a:p>
        </p:txBody>
      </p:sp>
    </p:spTree>
    <p:extLst>
      <p:ext uri="{BB962C8B-B14F-4D97-AF65-F5344CB8AC3E}">
        <p14:creationId xmlns:p14="http://schemas.microsoft.com/office/powerpoint/2010/main" val="116178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solidFill>
                  <a:schemeClr val="tx2"/>
                </a:solidFill>
              </a:rPr>
              <a:t>INTRODUCTION</a:t>
            </a:r>
          </a:p>
        </p:txBody>
      </p:sp>
      <p:sp>
        <p:nvSpPr>
          <p:cNvPr id="14" name="Content Placeholder 13"/>
          <p:cNvSpPr>
            <a:spLocks noGrp="1"/>
          </p:cNvSpPr>
          <p:nvPr>
            <p:ph idx="1"/>
          </p:nvPr>
        </p:nvSpPr>
        <p:spPr/>
        <p:txBody>
          <a:bodyPr>
            <a:normAutofit/>
          </a:bodyPr>
          <a:lstStyle/>
          <a:p>
            <a:pPr algn="l"/>
            <a:r>
              <a:rPr lang="en-US" sz="1900" b="0" i="0" dirty="0">
                <a:solidFill>
                  <a:schemeClr val="tx2"/>
                </a:solidFill>
                <a:effectLst/>
              </a:rPr>
              <a:t>Dustbins are small plastic containers that are used to store waste on a temporary basis. They are often used in homes, offices, streets, parks etc. to collect the waste.</a:t>
            </a:r>
            <a:endParaRPr lang="en-US" sz="1900" dirty="0">
              <a:solidFill>
                <a:schemeClr val="tx2"/>
              </a:solidFill>
            </a:endParaRPr>
          </a:p>
          <a:p>
            <a:pPr algn="l"/>
            <a:r>
              <a:rPr lang="en-US" sz="1900" b="0" i="0" dirty="0">
                <a:solidFill>
                  <a:schemeClr val="tx2"/>
                </a:solidFill>
                <a:effectLst/>
              </a:rPr>
              <a:t>Usually, it is a common practice to use separate bins for collecting wet or dry, recyclable or non-recyclable waste.</a:t>
            </a:r>
          </a:p>
          <a:p>
            <a:pPr algn="l"/>
            <a:r>
              <a:rPr lang="en-US" sz="1900" b="0" i="0" dirty="0">
                <a:solidFill>
                  <a:schemeClr val="tx2"/>
                </a:solidFill>
                <a:effectLst/>
              </a:rPr>
              <a:t>In this project, </a:t>
            </a:r>
            <a:r>
              <a:rPr lang="en-US" sz="1900" dirty="0">
                <a:solidFill>
                  <a:schemeClr val="tx2"/>
                </a:solidFill>
              </a:rPr>
              <a:t>I</a:t>
            </a:r>
            <a:r>
              <a:rPr lang="en-US" sz="1900" b="0" i="0" dirty="0">
                <a:solidFill>
                  <a:schemeClr val="tx2"/>
                </a:solidFill>
                <a:effectLst/>
              </a:rPr>
              <a:t> have designed a simple system called Smart Dustbin using Arduino, Ultrasonic Sensor and Servo Motor, where the lid of the dustbin will automatically open itself upon detection of human hand.</a:t>
            </a:r>
          </a:p>
          <a:p>
            <a:pPr marL="0" indent="0">
              <a:buNone/>
            </a:pPr>
            <a:endParaRPr lang="en-US" dirty="0"/>
          </a:p>
        </p:txBody>
      </p:sp>
    </p:spTree>
    <p:extLst>
      <p:ext uri="{BB962C8B-B14F-4D97-AF65-F5344CB8AC3E}">
        <p14:creationId xmlns:p14="http://schemas.microsoft.com/office/powerpoint/2010/main" val="3211877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solidFill>
                  <a:srgbClr val="000000"/>
                </a:solidFill>
              </a:rPr>
              <a:t>COMPONENTS REQUIRED</a:t>
            </a:r>
            <a:endParaRPr lang="en-IN" i="0" dirty="0">
              <a:solidFill>
                <a:srgbClr val="34444C"/>
              </a:solidFill>
              <a:effectLst/>
            </a:endParaRPr>
          </a:p>
        </p:txBody>
      </p:sp>
      <p:sp>
        <p:nvSpPr>
          <p:cNvPr id="4" name="Content Placeholder 3">
            <a:extLst>
              <a:ext uri="{FF2B5EF4-FFF2-40B4-BE49-F238E27FC236}">
                <a16:creationId xmlns:a16="http://schemas.microsoft.com/office/drawing/2014/main" id="{7D3DFD8A-5131-9B6B-D2EB-42C7A677A378}"/>
              </a:ext>
            </a:extLst>
          </p:cNvPr>
          <p:cNvSpPr>
            <a:spLocks noGrp="1"/>
          </p:cNvSpPr>
          <p:nvPr>
            <p:ph idx="1"/>
          </p:nvPr>
        </p:nvSpPr>
        <p:spPr/>
        <p:txBody>
          <a:bodyPr>
            <a:normAutofit/>
          </a:bodyPr>
          <a:lstStyle/>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Arduino UNO</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Ultrasonic Sensor Module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Servo Motor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Connecting Wires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Power Supply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A small dustbin with hinged lid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Miscellaneous (glue, cardboard, thread, etc.)  </a:t>
            </a:r>
            <a:endParaRPr lang="en-IN" sz="1800" b="0" i="0" dirty="0">
              <a:solidFill>
                <a:srgbClr val="34444C"/>
              </a:solidFill>
              <a:effectLst/>
              <a:cs typeface="Myanmar Text" panose="020B0502040204020203" pitchFamily="34" charset="0"/>
            </a:endParaRPr>
          </a:p>
          <a:p>
            <a:endParaRPr lang="en-IN" dirty="0"/>
          </a:p>
        </p:txBody>
      </p:sp>
    </p:spTree>
    <p:extLst>
      <p:ext uri="{BB962C8B-B14F-4D97-AF65-F5344CB8AC3E}">
        <p14:creationId xmlns:p14="http://schemas.microsoft.com/office/powerpoint/2010/main" val="3200616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1AAC-5323-D044-9968-90A91E05EB6A}"/>
              </a:ext>
            </a:extLst>
          </p:cNvPr>
          <p:cNvSpPr txBox="1"/>
          <p:nvPr/>
        </p:nvSpPr>
        <p:spPr>
          <a:xfrm>
            <a:off x="837828" y="1124744"/>
            <a:ext cx="5976664" cy="5970865"/>
          </a:xfrm>
          <a:prstGeom prst="rect">
            <a:avLst/>
          </a:prstGeom>
          <a:noFill/>
        </p:spPr>
        <p:txBody>
          <a:bodyPr wrap="square" rtlCol="0">
            <a:spAutoFit/>
          </a:bodyPr>
          <a:lstStyle/>
          <a:p>
            <a:r>
              <a:rPr lang="en-IN" dirty="0">
                <a:solidFill>
                  <a:schemeClr val="tx2"/>
                </a:solidFill>
              </a:rPr>
              <a:t>Arduino UNO: The Arduino Uno is a microcontroller board based on the ATmega328 (datasheet). It has 14 digital input/output pins (of which 6 can be used as PWM outputs), 6 </a:t>
            </a:r>
            <a:r>
              <a:rPr lang="en-IN" dirty="0" err="1">
                <a:solidFill>
                  <a:schemeClr val="tx2"/>
                </a:solidFill>
              </a:rPr>
              <a:t>analog</a:t>
            </a:r>
            <a:r>
              <a:rPr lang="en-IN" dirty="0">
                <a:solidFill>
                  <a:schemeClr val="tx2"/>
                </a:solidFill>
              </a:rPr>
              <a:t> inputs, a 16 MHz ceramic resonator, a USB connection, a power jack, an ICSP header, and a reset button.</a:t>
            </a:r>
          </a:p>
          <a:p>
            <a:endParaRPr lang="en-IN" dirty="0">
              <a:solidFill>
                <a:schemeClr val="tx2"/>
              </a:solidFill>
            </a:endParaRPr>
          </a:p>
          <a:p>
            <a:r>
              <a:rPr lang="en-IN" dirty="0">
                <a:solidFill>
                  <a:schemeClr val="tx2"/>
                </a:solidFill>
              </a:rPr>
              <a:t>Ultrasonic Sensor: An ultrasonic sensor is a device that uses sound waves to detect the presence and proximity of objects. It sends out high-frequency sound waves that bounce off objects and then measures the time it takes for the sound waves to return.</a:t>
            </a:r>
          </a:p>
          <a:p>
            <a:endParaRPr lang="en-IN" dirty="0">
              <a:solidFill>
                <a:schemeClr val="tx2"/>
              </a:solidFill>
            </a:endParaRPr>
          </a:p>
          <a:p>
            <a:pPr fontAlgn="base"/>
            <a:r>
              <a:rPr lang="en-IN" dirty="0">
                <a:solidFill>
                  <a:schemeClr val="tx2"/>
                </a:solidFill>
              </a:rPr>
              <a:t>Servo Motor: The function of the servo motor is to receive a control signal that represents a desired output position of the servo shaft and apply power to its DC motor until its shaft turns to that position.</a:t>
            </a:r>
          </a:p>
          <a:p>
            <a:endParaRPr lang="en-IN" dirty="0"/>
          </a:p>
          <a:p>
            <a:endParaRPr lang="en-IN" dirty="0"/>
          </a:p>
          <a:p>
            <a:endParaRPr lang="en-IN" dirty="0"/>
          </a:p>
          <a:p>
            <a:endParaRPr lang="en-IN" sz="2000" dirty="0"/>
          </a:p>
          <a:p>
            <a:endParaRPr lang="en-US" sz="2000" dirty="0"/>
          </a:p>
        </p:txBody>
      </p:sp>
      <p:pic>
        <p:nvPicPr>
          <p:cNvPr id="6" name="Picture 5">
            <a:extLst>
              <a:ext uri="{FF2B5EF4-FFF2-40B4-BE49-F238E27FC236}">
                <a16:creationId xmlns:a16="http://schemas.microsoft.com/office/drawing/2014/main" id="{BECFFB4F-0C19-DD4E-B76F-732A3398F705}"/>
              </a:ext>
            </a:extLst>
          </p:cNvPr>
          <p:cNvPicPr>
            <a:picLocks noChangeAspect="1"/>
          </p:cNvPicPr>
          <p:nvPr/>
        </p:nvPicPr>
        <p:blipFill>
          <a:blip r:embed="rId2"/>
          <a:stretch>
            <a:fillRect/>
          </a:stretch>
        </p:blipFill>
        <p:spPr>
          <a:xfrm>
            <a:off x="8091398" y="4424001"/>
            <a:ext cx="1747423" cy="1747423"/>
          </a:xfrm>
          <a:prstGeom prst="rect">
            <a:avLst/>
          </a:prstGeom>
        </p:spPr>
      </p:pic>
      <p:pic>
        <p:nvPicPr>
          <p:cNvPr id="7" name="Picture 6">
            <a:extLst>
              <a:ext uri="{FF2B5EF4-FFF2-40B4-BE49-F238E27FC236}">
                <a16:creationId xmlns:a16="http://schemas.microsoft.com/office/drawing/2014/main" id="{522C1DEF-719A-B049-BF9D-42E71C8DFEDE}"/>
              </a:ext>
            </a:extLst>
          </p:cNvPr>
          <p:cNvPicPr>
            <a:picLocks noChangeAspect="1"/>
          </p:cNvPicPr>
          <p:nvPr/>
        </p:nvPicPr>
        <p:blipFill rotWithShape="1">
          <a:blip r:embed="rId3"/>
          <a:srcRect t="7387" b="6077"/>
          <a:stretch/>
        </p:blipFill>
        <p:spPr>
          <a:xfrm>
            <a:off x="8091399" y="2672916"/>
            <a:ext cx="1747423" cy="1512168"/>
          </a:xfrm>
          <a:prstGeom prst="rect">
            <a:avLst/>
          </a:prstGeom>
        </p:spPr>
      </p:pic>
      <p:pic>
        <p:nvPicPr>
          <p:cNvPr id="8" name="Picture 7">
            <a:extLst>
              <a:ext uri="{FF2B5EF4-FFF2-40B4-BE49-F238E27FC236}">
                <a16:creationId xmlns:a16="http://schemas.microsoft.com/office/drawing/2014/main" id="{18624749-EC4A-7348-8514-1DDACBF9F054}"/>
              </a:ext>
            </a:extLst>
          </p:cNvPr>
          <p:cNvPicPr>
            <a:picLocks noChangeAspect="1"/>
          </p:cNvPicPr>
          <p:nvPr/>
        </p:nvPicPr>
        <p:blipFill rotWithShape="1">
          <a:blip r:embed="rId4"/>
          <a:srcRect l="8049" t="21463" r="8783" b="22198"/>
          <a:stretch/>
        </p:blipFill>
        <p:spPr>
          <a:xfrm>
            <a:off x="7848988" y="908720"/>
            <a:ext cx="2232247" cy="1512168"/>
          </a:xfrm>
          <a:prstGeom prst="rect">
            <a:avLst/>
          </a:prstGeom>
        </p:spPr>
      </p:pic>
    </p:spTree>
    <p:extLst>
      <p:ext uri="{BB962C8B-B14F-4D97-AF65-F5344CB8AC3E}">
        <p14:creationId xmlns:p14="http://schemas.microsoft.com/office/powerpoint/2010/main" val="20584881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CIRCUIT DIAGRAM</a:t>
            </a:r>
          </a:p>
        </p:txBody>
      </p:sp>
      <p:pic>
        <p:nvPicPr>
          <p:cNvPr id="8" name="Picture 7">
            <a:extLst>
              <a:ext uri="{FF2B5EF4-FFF2-40B4-BE49-F238E27FC236}">
                <a16:creationId xmlns:a16="http://schemas.microsoft.com/office/drawing/2014/main" id="{2D377D2E-505F-0159-015D-7433DBBC905D}"/>
              </a:ext>
            </a:extLst>
          </p:cNvPr>
          <p:cNvPicPr>
            <a:picLocks noChangeAspect="1"/>
          </p:cNvPicPr>
          <p:nvPr/>
        </p:nvPicPr>
        <p:blipFill>
          <a:blip r:embed="rId2"/>
          <a:stretch>
            <a:fillRect/>
          </a:stretch>
        </p:blipFill>
        <p:spPr>
          <a:xfrm>
            <a:off x="2013693" y="1893959"/>
            <a:ext cx="8161438" cy="4752006"/>
          </a:xfrm>
          <a:prstGeom prst="rect">
            <a:avLst/>
          </a:prstGeom>
        </p:spPr>
      </p:pic>
    </p:spTree>
    <p:extLst>
      <p:ext uri="{BB962C8B-B14F-4D97-AF65-F5344CB8AC3E}">
        <p14:creationId xmlns:p14="http://schemas.microsoft.com/office/powerpoint/2010/main" val="8536618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EAC2-B35A-6CB8-F825-53E52175CD7D}"/>
              </a:ext>
            </a:extLst>
          </p:cNvPr>
          <p:cNvPicPr>
            <a:picLocks noChangeAspect="1"/>
          </p:cNvPicPr>
          <p:nvPr/>
        </p:nvPicPr>
        <p:blipFill>
          <a:blip r:embed="rId2"/>
          <a:stretch>
            <a:fillRect/>
          </a:stretch>
        </p:blipFill>
        <p:spPr>
          <a:xfrm>
            <a:off x="621804" y="650305"/>
            <a:ext cx="3344937" cy="6105727"/>
          </a:xfrm>
          <a:prstGeom prst="rect">
            <a:avLst/>
          </a:prstGeom>
        </p:spPr>
      </p:pic>
      <p:sp>
        <p:nvSpPr>
          <p:cNvPr id="6" name="TextBox 5">
            <a:extLst>
              <a:ext uri="{FF2B5EF4-FFF2-40B4-BE49-F238E27FC236}">
                <a16:creationId xmlns:a16="http://schemas.microsoft.com/office/drawing/2014/main" id="{3155FAA5-8394-F09C-D54C-7DE2D8C5E6AE}"/>
              </a:ext>
            </a:extLst>
          </p:cNvPr>
          <p:cNvSpPr txBox="1"/>
          <p:nvPr/>
        </p:nvSpPr>
        <p:spPr>
          <a:xfrm>
            <a:off x="495546" y="188640"/>
            <a:ext cx="4104456" cy="461665"/>
          </a:xfrm>
          <a:prstGeom prst="rect">
            <a:avLst/>
          </a:prstGeom>
          <a:noFill/>
        </p:spPr>
        <p:txBody>
          <a:bodyPr wrap="square" rtlCol="0">
            <a:spAutoFit/>
          </a:bodyPr>
          <a:lstStyle/>
          <a:p>
            <a:r>
              <a:rPr lang="en-IN" sz="2400" dirty="0">
                <a:latin typeface="+mj-lt"/>
              </a:rPr>
              <a:t>CODE AND PIN DIAGRAM</a:t>
            </a:r>
          </a:p>
        </p:txBody>
      </p:sp>
      <p:pic>
        <p:nvPicPr>
          <p:cNvPr id="2" name="Picture 1">
            <a:extLst>
              <a:ext uri="{FF2B5EF4-FFF2-40B4-BE49-F238E27FC236}">
                <a16:creationId xmlns:a16="http://schemas.microsoft.com/office/drawing/2014/main" id="{6C3896C7-B4C8-4A4E-A160-E48179E43F51}"/>
              </a:ext>
            </a:extLst>
          </p:cNvPr>
          <p:cNvPicPr>
            <a:picLocks noChangeAspect="1"/>
          </p:cNvPicPr>
          <p:nvPr/>
        </p:nvPicPr>
        <p:blipFill>
          <a:blip r:embed="rId3"/>
          <a:stretch>
            <a:fillRect/>
          </a:stretch>
        </p:blipFill>
        <p:spPr>
          <a:xfrm>
            <a:off x="4617483" y="1484784"/>
            <a:ext cx="6949538" cy="3888432"/>
          </a:xfrm>
          <a:prstGeom prst="rect">
            <a:avLst/>
          </a:prstGeom>
        </p:spPr>
      </p:pic>
    </p:spTree>
    <p:extLst>
      <p:ext uri="{BB962C8B-B14F-4D97-AF65-F5344CB8AC3E}">
        <p14:creationId xmlns:p14="http://schemas.microsoft.com/office/powerpoint/2010/main" val="711459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rPr>
              <a:t>WORKING</a:t>
            </a:r>
          </a:p>
        </p:txBody>
      </p:sp>
      <p:sp>
        <p:nvSpPr>
          <p:cNvPr id="7" name="Content Placeholder 6"/>
          <p:cNvSpPr>
            <a:spLocks noGrp="1"/>
          </p:cNvSpPr>
          <p:nvPr>
            <p:ph sz="half" idx="2"/>
          </p:nvPr>
        </p:nvSpPr>
        <p:spPr>
          <a:xfrm>
            <a:off x="1522412" y="2132856"/>
            <a:ext cx="8964487" cy="4039345"/>
          </a:xfrm>
        </p:spPr>
        <p:txBody>
          <a:bodyPr>
            <a:normAutofit/>
          </a:bodyPr>
          <a:lstStyle/>
          <a:p>
            <a:pPr algn="l"/>
            <a:r>
              <a:rPr lang="en-US" sz="1800" b="0" i="0" dirty="0">
                <a:solidFill>
                  <a:srgbClr val="000000"/>
                </a:solidFill>
                <a:effectLst/>
              </a:rPr>
              <a:t>After setting up the Smart Dustbin and making all the necessary connections, upload the code to Arduino and provide power supply to the circuit. </a:t>
            </a:r>
          </a:p>
          <a:p>
            <a:pPr algn="l"/>
            <a:r>
              <a:rPr lang="en-US" sz="1800" b="0" i="0" dirty="0">
                <a:solidFill>
                  <a:srgbClr val="000000"/>
                </a:solidFill>
                <a:effectLst/>
              </a:rPr>
              <a:t>Once the system is powered ON, Arduino keeps monitoring for any object near the Ultrasonic Sensor.</a:t>
            </a:r>
            <a:endParaRPr lang="en-US" sz="1800" b="0" i="0" dirty="0">
              <a:solidFill>
                <a:srgbClr val="34444C"/>
              </a:solidFill>
              <a:effectLst/>
            </a:endParaRPr>
          </a:p>
          <a:p>
            <a:pPr algn="l"/>
            <a:r>
              <a:rPr lang="en-US" sz="1800" b="0" i="0" dirty="0">
                <a:solidFill>
                  <a:srgbClr val="000000"/>
                </a:solidFill>
                <a:effectLst/>
              </a:rPr>
              <a:t>If the Ultrasonic Sensor detects any object like a hand for example, Arduino calculates its distance.</a:t>
            </a:r>
          </a:p>
          <a:p>
            <a:pPr algn="l"/>
            <a:r>
              <a:rPr lang="en-US" sz="1800" dirty="0">
                <a:solidFill>
                  <a:srgbClr val="000000"/>
                </a:solidFill>
              </a:rPr>
              <a:t>A</a:t>
            </a:r>
            <a:r>
              <a:rPr lang="en-US" sz="1800" b="0" i="0" dirty="0">
                <a:solidFill>
                  <a:srgbClr val="000000"/>
                </a:solidFill>
                <a:effectLst/>
              </a:rPr>
              <a:t>nd if it less than a certain predefined value, Arduino will activate the Servo Motor and with the support of the extended arm, it will list the lid open.</a:t>
            </a:r>
            <a:endParaRPr lang="en-US" sz="1800" b="0" i="0" dirty="0">
              <a:solidFill>
                <a:srgbClr val="34444C"/>
              </a:solidFill>
              <a:effectLst/>
            </a:endParaRPr>
          </a:p>
          <a:p>
            <a:pPr algn="l"/>
            <a:r>
              <a:rPr lang="en-US" sz="1800" b="0" i="0" dirty="0">
                <a:solidFill>
                  <a:srgbClr val="000000"/>
                </a:solidFill>
                <a:effectLst/>
              </a:rPr>
              <a:t>After certain time, the lid is automatically closed.</a:t>
            </a:r>
            <a:endParaRPr lang="en-US" sz="1800" b="0" i="0" dirty="0">
              <a:solidFill>
                <a:srgbClr val="34444C"/>
              </a:solidFill>
              <a:effectLst/>
            </a:endParaRPr>
          </a:p>
          <a:p>
            <a:endParaRPr lang="en-US" dirty="0"/>
          </a:p>
        </p:txBody>
      </p:sp>
    </p:spTree>
    <p:extLst>
      <p:ext uri="{BB962C8B-B14F-4D97-AF65-F5344CB8AC3E}">
        <p14:creationId xmlns:p14="http://schemas.microsoft.com/office/powerpoint/2010/main" val="478160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tx2"/>
                </a:solidFill>
              </a:rPr>
              <a:t>CONCLUSION</a:t>
            </a:r>
          </a:p>
        </p:txBody>
      </p:sp>
      <p:sp>
        <p:nvSpPr>
          <p:cNvPr id="2" name="TextBox 1">
            <a:extLst>
              <a:ext uri="{FF2B5EF4-FFF2-40B4-BE49-F238E27FC236}">
                <a16:creationId xmlns:a16="http://schemas.microsoft.com/office/drawing/2014/main" id="{24664CB2-B97E-01FF-E586-2C24A20D521D}"/>
              </a:ext>
            </a:extLst>
          </p:cNvPr>
          <p:cNvSpPr txBox="1"/>
          <p:nvPr/>
        </p:nvSpPr>
        <p:spPr>
          <a:xfrm>
            <a:off x="1341884" y="2420888"/>
            <a:ext cx="8712968" cy="1754326"/>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0000"/>
                </a:solidFill>
                <a:effectLst/>
              </a:rPr>
              <a:t>A simple but useful project called Smart Dustbin using Arduino is designed and developed here. </a:t>
            </a:r>
          </a:p>
          <a:p>
            <a:pPr marL="285750" indent="-285750">
              <a:buFont typeface="Wingdings" panose="05000000000000000000" pitchFamily="2" charset="2"/>
              <a:buChar char="§"/>
            </a:pPr>
            <a:endParaRPr lang="en-US" dirty="0">
              <a:solidFill>
                <a:srgbClr val="000000"/>
              </a:solidFill>
            </a:endParaRPr>
          </a:p>
          <a:p>
            <a:pPr marL="285750" indent="-285750">
              <a:buFont typeface="Wingdings" panose="05000000000000000000" pitchFamily="2" charset="2"/>
              <a:buChar char="§"/>
            </a:pPr>
            <a:r>
              <a:rPr lang="en-US" b="0" i="0" dirty="0">
                <a:solidFill>
                  <a:srgbClr val="000000"/>
                </a:solidFill>
                <a:effectLst/>
              </a:rPr>
              <a:t>Using this project, the lid of the dustbin stays closed, so that waste is not exposed (to avoid flies and mosquitos) and when you want dispose any waste, it will automatically open the lid.</a:t>
            </a:r>
            <a:endParaRPr lang="en-IN" dirty="0"/>
          </a:p>
        </p:txBody>
      </p:sp>
    </p:spTree>
    <p:extLst>
      <p:ext uri="{BB962C8B-B14F-4D97-AF65-F5344CB8AC3E}">
        <p14:creationId xmlns:p14="http://schemas.microsoft.com/office/powerpoint/2010/main" val="17283121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75FA7C-D2CF-E54A-E821-C28243288586}"/>
              </a:ext>
            </a:extLst>
          </p:cNvPr>
          <p:cNvSpPr txBox="1"/>
          <p:nvPr/>
        </p:nvSpPr>
        <p:spPr>
          <a:xfrm>
            <a:off x="3430116" y="2767280"/>
            <a:ext cx="5452903" cy="1323439"/>
          </a:xfrm>
          <a:prstGeom prst="rect">
            <a:avLst/>
          </a:prstGeom>
          <a:noFill/>
        </p:spPr>
        <p:txBody>
          <a:bodyPr wrap="none" rtlCol="0">
            <a:spAutoFit/>
          </a:bodyPr>
          <a:lstStyle/>
          <a:p>
            <a:r>
              <a:rPr lang="en-US" sz="8000" dirty="0">
                <a:latin typeface="+mj-lt"/>
              </a:rPr>
              <a:t>THANKYOU</a:t>
            </a:r>
            <a:endParaRPr lang="en-IN" sz="8000" dirty="0">
              <a:latin typeface="+mj-lt"/>
            </a:endParaRPr>
          </a:p>
        </p:txBody>
      </p:sp>
    </p:spTree>
    <p:extLst>
      <p:ext uri="{BB962C8B-B14F-4D97-AF65-F5344CB8AC3E}">
        <p14:creationId xmlns:p14="http://schemas.microsoft.com/office/powerpoint/2010/main" val="272957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arthtones 16x9">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50000"/>
              </a:schemeClr>
              <a:schemeClr val="phClr">
                <a:tint val="80000"/>
              </a:schemeClr>
            </a:duotone>
          </a:blip>
          <a:stretch/>
        </a:blipFill>
      </a:bgFillStyleLst>
    </a:fmtScheme>
  </a:themeElements>
  <a:objectDefaults/>
  <a:extraClrSchemeLst/>
  <a:extLst>
    <a:ext uri="{05A4C25C-085E-4340-85A3-A5531E510DB2}">
      <thm15:themeFamily xmlns:thm15="http://schemas.microsoft.com/office/thememl/2012/main" name="Earth tone presentation (widescreen).potx" id="{0B5E8F0C-1569-45B5-8ADA-CBBDCE8A31F7}" vid="{BAFE7D81-C21B-4995-AEF0-26102EF6BDA1}"/>
    </a:ext>
  </a:extLst>
</a:theme>
</file>

<file path=ppt/theme/theme2.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tone presentation (widescreen)</Template>
  <TotalTime>77</TotalTime>
  <Words>459</Words>
  <Application>Microsoft Office PowerPoint</Application>
  <PresentationFormat>Custom</PresentationFormat>
  <Paragraphs>38</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Corbel</vt:lpstr>
      <vt:lpstr>Myanmar Text</vt:lpstr>
      <vt:lpstr>Wingdings</vt:lpstr>
      <vt:lpstr>Earthtones 16x9</vt:lpstr>
      <vt:lpstr>SMART DUSTBIN FOR SMART CITY</vt:lpstr>
      <vt:lpstr>INTRODUCTION</vt:lpstr>
      <vt:lpstr>COMPONENTS REQUIRED</vt:lpstr>
      <vt:lpstr>PowerPoint Presentation</vt:lpstr>
      <vt:lpstr>CIRCUIT DIAGRAM</vt:lpstr>
      <vt:lpstr>PowerPoint Presentation</vt:lpstr>
      <vt:lpstr>WORKING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DUSTBIN FOR SMART CITY</dc:title>
  <dc:creator>ishitajohri0735@gmail.com</dc:creator>
  <cp:lastModifiedBy>pallavi dharade</cp:lastModifiedBy>
  <cp:revision>5</cp:revision>
  <dcterms:created xsi:type="dcterms:W3CDTF">2023-02-18T12:02:58Z</dcterms:created>
  <dcterms:modified xsi:type="dcterms:W3CDTF">2024-02-29T09:30:45Z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